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</p:sldIdLst>
  <p:sldSz cy="5143500" cx="9144000"/>
  <p:notesSz cx="6858000" cy="9144000"/>
  <p:embeddedFontLst>
    <p:embeddedFont>
      <p:font typeface="Montserrat"/>
      <p:regular r:id="rId116"/>
      <p:bold r:id="rId117"/>
      <p:italic r:id="rId118"/>
      <p:boldItalic r:id="rId119"/>
    </p:embeddedFont>
    <p:embeddedFont>
      <p:font typeface="Montserrat Light"/>
      <p:regular r:id="rId120"/>
      <p:bold r:id="rId121"/>
      <p:italic r:id="rId122"/>
      <p:boldItalic r:id="rId123"/>
    </p:embeddedFont>
    <p:embeddedFont>
      <p:font typeface="Roboto Condensed Light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862791-84AE-4414-90AC-92FBF4993FF0}">
  <a:tblStyle styleId="{F2862791-84AE-4414-90AC-92FBF4993F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7" Type="http://schemas.openxmlformats.org/officeDocument/2006/relationships/font" Target="fonts/RobotoCondensedLight-boldItalic.fntdata"/><Relationship Id="rId126" Type="http://schemas.openxmlformats.org/officeDocument/2006/relationships/font" Target="fonts/RobotoCondensedLight-italic.fntdata"/><Relationship Id="rId26" Type="http://schemas.openxmlformats.org/officeDocument/2006/relationships/slide" Target="slides/slide20.xml"/><Relationship Id="rId121" Type="http://schemas.openxmlformats.org/officeDocument/2006/relationships/font" Target="fonts/MontserratLight-bold.fntdata"/><Relationship Id="rId25" Type="http://schemas.openxmlformats.org/officeDocument/2006/relationships/slide" Target="slides/slide19.xml"/><Relationship Id="rId120" Type="http://schemas.openxmlformats.org/officeDocument/2006/relationships/font" Target="fonts/MontserratLigh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RobotoCondensedLight-bold.fntdata"/><Relationship Id="rId29" Type="http://schemas.openxmlformats.org/officeDocument/2006/relationships/slide" Target="slides/slide23.xml"/><Relationship Id="rId124" Type="http://schemas.openxmlformats.org/officeDocument/2006/relationships/font" Target="fonts/RobotoCondensedLight-regular.fntdata"/><Relationship Id="rId123" Type="http://schemas.openxmlformats.org/officeDocument/2006/relationships/font" Target="fonts/MontserratLight-boldItalic.fntdata"/><Relationship Id="rId122" Type="http://schemas.openxmlformats.org/officeDocument/2006/relationships/font" Target="fonts/MontserratLigh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Montserrat-italic.fntdata"/><Relationship Id="rId117" Type="http://schemas.openxmlformats.org/officeDocument/2006/relationships/font" Target="fonts/Montserrat-bold.fntdata"/><Relationship Id="rId116" Type="http://schemas.openxmlformats.org/officeDocument/2006/relationships/font" Target="fonts/Montserrat-regular.fntdata"/><Relationship Id="rId115" Type="http://schemas.openxmlformats.org/officeDocument/2006/relationships/slide" Target="slides/slide109.xml"/><Relationship Id="rId119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G2fqAlgmoPo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a21cb0b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a21cb0b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93f5f9e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93f5f9e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8614a597a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8614a597a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79783dc5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79783dc5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28614a597a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28614a597a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8614a597a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28614a597a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8614a597a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28614a597a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8614a597a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8614a597a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8614a597a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8614a597a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25c0ea54e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25c0ea54e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g25ae5c7b0da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g25ae5c7b0da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25a21cb0b6d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25a21cb0b6d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93f5f9e2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93f5f9e2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2ff86003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12ff86003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2ff86003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2ff86003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2ff8600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2ff8600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Učenje sa sugestijom (eng. </a:t>
            </a:r>
            <a:r>
              <a:rPr i="1" lang="en-GB" sz="1150">
                <a:solidFill>
                  <a:srgbClr val="595959"/>
                </a:solidFill>
              </a:rPr>
              <a:t>Reinforcement Learning</a:t>
            </a:r>
            <a:r>
              <a:rPr lang="en-GB" sz="1150">
                <a:solidFill>
                  <a:srgbClr val="595959"/>
                </a:solidFill>
              </a:rPr>
              <a:t>) je zasnovano na bihevijoralnoj psihologiji, gde imamo maksimizovanje nagrade, kada se ažuriraju parametri na osnovu povratne sprege. Popularno u robotici   *</a:t>
            </a:r>
            <a:r>
              <a:rPr lang="en-GB" sz="1150" u="sng">
                <a:solidFill>
                  <a:schemeClr val="hlink"/>
                </a:solidFill>
                <a:hlinkClick r:id="rId2"/>
              </a:rPr>
              <a:t>https://www.youtube.com/watch?v=G2fqAlgmoPo</a:t>
            </a:r>
            <a:r>
              <a:rPr lang="en-GB" sz="1150">
                <a:solidFill>
                  <a:srgbClr val="595959"/>
                </a:solidFill>
              </a:rPr>
              <a:t>, kao i Generative AI (van fokusa ovog predavanja)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12ff8600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12ff8600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12ff86003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12ff86003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12ff86003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12ff86003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2ff86003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2ff86003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12ff86003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12ff86003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a21cb0b6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a21cb0b6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12ff86003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12ff86003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2ff86003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12ff86003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2ff86003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2ff86003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12ff86003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12ff86003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2ff86003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12ff86003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d55d3caed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d55d3caed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d55d3cae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d55d3cae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32c7248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32c7248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32c7248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132c7248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132c72484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132c72484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a21cb0b6d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5a21cb0b6d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Korak unazad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32c72484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132c7248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50">
                <a:solidFill>
                  <a:srgbClr val="595959"/>
                </a:solidFill>
              </a:rPr>
              <a:t>Instance Segmentation, Semantic… </a:t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5d5322e4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5d5322e4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Primer nuspojava lekova, zato što nisu testirani na ženskoj populaciji i Afroamerikancima. Ubaciti Sample bias, </a:t>
            </a:r>
            <a:r>
              <a:rPr lang="en-GB">
                <a:solidFill>
                  <a:srgbClr val="434343"/>
                </a:solidFill>
              </a:rPr>
              <a:t>Exclusion</a:t>
            </a:r>
            <a:r>
              <a:rPr lang="en-GB">
                <a:solidFill>
                  <a:srgbClr val="434343"/>
                </a:solidFill>
              </a:rPr>
              <a:t> </a:t>
            </a:r>
            <a:r>
              <a:rPr lang="en-GB">
                <a:solidFill>
                  <a:srgbClr val="434343"/>
                </a:solidFill>
              </a:rPr>
              <a:t>bias</a:t>
            </a:r>
            <a:r>
              <a:rPr lang="en-GB">
                <a:solidFill>
                  <a:srgbClr val="434343"/>
                </a:solidFill>
              </a:rPr>
              <a:t>, Measuring bias, </a:t>
            </a:r>
            <a:r>
              <a:rPr lang="en-GB">
                <a:solidFill>
                  <a:srgbClr val="434343"/>
                </a:solidFill>
              </a:rPr>
              <a:t> Algorithm bias, Prejudice bias.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5d8ad8798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5d8ad8798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Podela na Trening i Test skup mora biti takva da njihove raspodele budu slične raspodeli baze podataka koju delimo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5ae5c7b0da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25ae5c7b0da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795994a23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2795994a23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795994a23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2795994a23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95994a23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2795994a23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795994a23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795994a2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795994a23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795994a23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795994a23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795994a23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93f5f9e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793f5f9e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95994a23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2795994a23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795994a23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2795994a23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95994a23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2795994a23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95994a23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2795994a23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</a:rPr>
              <a:t>I mnogo drugih…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d4f94bee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d4f94bee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8614a597a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8614a597a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8614a597a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8614a597a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Trening i Test skup ne moraju biti fiksni, KFold cross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d5322e4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5d5322e4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60a4cec299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60a4cec299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60a4cec2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260a4cec2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93f5f9e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93f5f9e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60a4cec29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60a4cec29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60a4cec29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60a4cec29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0a4cec299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0a4cec299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0a4cec29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0a4cec29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60a4cec29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60a4cec29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60a4cec29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60a4cec29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60a4cec29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60a4cec29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60a4cec29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60a4cec29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60a4cec29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60a4cec29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60a4cec29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60a4cec29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93f5f9e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93f5f9e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0a4cec29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60a4cec29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86187bf6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86187bf6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86187bf60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286187bf60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8614a597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8614a597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8614a597a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8614a597a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8614a597a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8614a597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Zasto samo tačnost nije dovoljan pokazatelj: primer neuravnoteženih klasa. Šta ako je plava tačka pacijent koji ima karcinom, dok su crvene tačke pacijenti koji nemaju?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8614a597a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8614a597a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86187bf60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86187bf60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 primera kao što je na prethodnom slajdu navedeno, sledi potreba da osim tačnosti uvedemo još nekoliko korisnih procena efikasnosti modela.</a:t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86187bf60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86187bf60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86187bf60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86187bf60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93f5f9e2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93f5f9e2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86187bf604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86187bf60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86187bf60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286187bf60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2d55d3caed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2d55d3caed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2, Note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1152bf097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1152bf097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1397b4c7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1397b4c7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397b4c7c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1397b4c7c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1152bf09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1152bf09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d55d3caed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d55d3caed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132c72484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3132c72484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1323ba33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1323ba33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93f5f9e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93f5f9e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1323ba33e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31323ba33e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3132c7248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3132c7248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132c7248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3132c7248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132c72484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132c72484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d55d3cae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d55d3cae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d55d3caed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d55d3caed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114be116a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3114be116a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Note</a:t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2d55d3cae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2d55d3cae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1323ba33e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1323ba33e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114be116ad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114be116ad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93f5f9e2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93f5f9e2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5c0ea54e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5c0ea54e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79783dc5b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279783dc5b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Jedan od ključnih koncepata u matematici</a:t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79783dc5b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79783dc5b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27994a0bcc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27994a0bcc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7994a0bcc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27994a0bcc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27994a0bc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27994a0bc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7994a0bcc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7994a0bcc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7994a0bcc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7994a0bcc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7994a0bcc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7994a0bcc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Šta vi mislite?</a:t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8614a597a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8614a597a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628.000 poljoprivrednih gazdinstava. 2022 izvor Agroinfo.rs 2700 </a:t>
            </a:r>
            <a:r>
              <a:rPr i="1" lang="en-GB">
                <a:solidFill>
                  <a:schemeClr val="dk1"/>
                </a:solidFill>
              </a:rPr>
              <a:t>biblioteka u Srbiji http://eprints.rclis.org/4859/1/127.pdf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58.png"/><Relationship Id="rId4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5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5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5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hyperlink" Target="https://web.stanford.edu/class/cs102/lectureslides/ClassificationSlides.pdf" TargetMode="External"/><Relationship Id="rId4" Type="http://schemas.openxmlformats.org/officeDocument/2006/relationships/hyperlink" Target="https://forums.fast.ai/t/about-the-intro-to-machine-learning-2018-category/6628" TargetMode="External"/><Relationship Id="rId9" Type="http://schemas.openxmlformats.org/officeDocument/2006/relationships/hyperlink" Target="https://www.youtube.com/watch?v=lG4VkPoG3ko" TargetMode="External"/><Relationship Id="rId5" Type="http://schemas.openxmlformats.org/officeDocument/2006/relationships/hyperlink" Target="https://medium.com/mlearning-ai/a-brief-introduction-to-distance-measures-ac89cbd2298" TargetMode="External"/><Relationship Id="rId6" Type="http://schemas.openxmlformats.org/officeDocument/2006/relationships/hyperlink" Target="https://developers.google.com/machine-learning/crash-course/classification/accuracy" TargetMode="External"/><Relationship Id="rId7" Type="http://schemas.openxmlformats.org/officeDocument/2006/relationships/hyperlink" Target="https://developers.google.com/machine-learning/crash-course/classification/precision-and-recall" TargetMode="External"/><Relationship Id="rId8" Type="http://schemas.openxmlformats.org/officeDocument/2006/relationships/hyperlink" Target="https://www.youtube.com/watch?v=HZGCoVF3YvM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jpg"/><Relationship Id="rId4" Type="http://schemas.openxmlformats.org/officeDocument/2006/relationships/hyperlink" Target="https://www.nejm.org/doi/full/10.1056/NEJM198101013040103" TargetMode="External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www.techtarget.com/searchenterpriseai/feature/What-is-regression-in-machine-learning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0.gif"/><Relationship Id="rId5" Type="http://schemas.openxmlformats.org/officeDocument/2006/relationships/hyperlink" Target="https://blog.google/technology/health/lung-cancer-predic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hyperlink" Target="https://autogpt.how/introduction-to-generative-ai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11.png"/><Relationship Id="rId5" Type="http://schemas.openxmlformats.org/officeDocument/2006/relationships/hyperlink" Target="https://arxiv.org/abs/2307.15208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30.gif"/><Relationship Id="rId8" Type="http://schemas.openxmlformats.org/officeDocument/2006/relationships/hyperlink" Target="https://blog.google/technology/health/lung-cancer-predic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hyperlink" Target="https://arxiv.org/abs/2307.15208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Relationship Id="rId4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Relationship Id="rId8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Relationship Id="rId4" Type="http://schemas.openxmlformats.org/officeDocument/2006/relationships/image" Target="../media/image5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Relationship Id="rId8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10" Type="http://schemas.openxmlformats.org/officeDocument/2006/relationships/image" Target="../media/image57.png"/><Relationship Id="rId9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Relationship Id="rId8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Relationship Id="rId11" Type="http://schemas.openxmlformats.org/officeDocument/2006/relationships/image" Target="../media/image61.png"/><Relationship Id="rId10" Type="http://schemas.openxmlformats.org/officeDocument/2006/relationships/image" Target="../media/image57.png"/><Relationship Id="rId9" Type="http://schemas.openxmlformats.org/officeDocument/2006/relationships/image" Target="../media/image56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53.png"/><Relationship Id="rId8" Type="http://schemas.openxmlformats.org/officeDocument/2006/relationships/image" Target="../media/image3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1.png"/><Relationship Id="rId4" Type="http://schemas.openxmlformats.org/officeDocument/2006/relationships/image" Target="../media/image46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9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45.png"/><Relationship Id="rId8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Relationship Id="rId4" Type="http://schemas.openxmlformats.org/officeDocument/2006/relationships/image" Target="../media/image33.png"/><Relationship Id="rId5" Type="http://schemas.openxmlformats.org/officeDocument/2006/relationships/image" Target="../media/image57.png"/><Relationship Id="rId6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Relationship Id="rId4" Type="http://schemas.openxmlformats.org/officeDocument/2006/relationships/image" Target="../media/image33.png"/><Relationship Id="rId5" Type="http://schemas.openxmlformats.org/officeDocument/2006/relationships/image" Target="../media/image57.png"/><Relationship Id="rId6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3.png"/><Relationship Id="rId4" Type="http://schemas.openxmlformats.org/officeDocument/2006/relationships/image" Target="../media/image57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developers.google.com/machine-learning/glossary#roc-receiver-operating-characteristic-curve" TargetMode="External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8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643175"/>
            <a:ext cx="8520600" cy="16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Procena učinka 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ML modela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63625" y="503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Analiza Medicinske Slike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329">
                <a:latin typeface="Montserrat"/>
                <a:ea typeface="Montserrat"/>
                <a:cs typeface="Montserrat"/>
                <a:sym typeface="Montserrat"/>
              </a:rPr>
              <a:t>- nedelja 4 -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07675"/>
            <a:ext cx="1723550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8</a:t>
            </a:r>
            <a:endParaRPr baseline="30000"/>
          </a:p>
        </p:txBody>
      </p:sp>
      <p:sp>
        <p:nvSpPr>
          <p:cNvPr id="134" name="Google Shape;134;p22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485675" y="2464775"/>
            <a:ext cx="3797400" cy="19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Polu</a:t>
            </a: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Označeni i neoznačeni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Traženje granica parametara označavanje neoznačenih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analiza govora, sekvenciranje u genetici…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6" name="Google Shape;1096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7" name="Google Shape;109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1</a:t>
            </a:r>
            <a:endParaRPr/>
          </a:p>
        </p:txBody>
      </p:sp>
      <p:pic>
        <p:nvPicPr>
          <p:cNvPr id="1098" name="Google Shape;1098;p112" title="[0,0,0,&quot;https://www.codecogs.com/eqnedit.php?latex=P(H%7CE)%20%3D%20%5Cfrac%7BP(H)P(E%7CH)%7D%7BP(E)%7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25" y="1753053"/>
            <a:ext cx="4971150" cy="10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4" name="Google Shape;110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5" name="Google Shape;1105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2</a:t>
            </a:r>
            <a:endParaRPr/>
          </a:p>
        </p:txBody>
      </p:sp>
      <p:pic>
        <p:nvPicPr>
          <p:cNvPr id="1106" name="Google Shape;1106;p113" title="[0,0,0,&quot;https://www.codecogs.com/eqnedit.php?latex=P(H%7CE)%20%3D%20%5Cfrac%7BP(H)P(E%7CH)%7D%7BP(E)%7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25" y="1753053"/>
            <a:ext cx="4971150" cy="10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p113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3" name="Google Shape;1113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4" name="Google Shape;1114;p1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3</a:t>
            </a:r>
            <a:endParaRPr/>
          </a:p>
        </p:txBody>
      </p:sp>
      <p:pic>
        <p:nvPicPr>
          <p:cNvPr id="1115" name="Google Shape;1115;p114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14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3" name="Google Shape;1123;p1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4</a:t>
            </a:r>
            <a:endParaRPr/>
          </a:p>
        </p:txBody>
      </p:sp>
      <p:pic>
        <p:nvPicPr>
          <p:cNvPr id="1124" name="Google Shape;1124;p115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115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1" name="Google Shape;1131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2" name="Google Shape;1132;p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5</a:t>
            </a:r>
            <a:endParaRPr/>
          </a:p>
        </p:txBody>
      </p:sp>
      <p:pic>
        <p:nvPicPr>
          <p:cNvPr id="1133" name="Google Shape;1133;p116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116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0" name="Google Shape;1140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 E</a:t>
            </a:r>
            <a:r>
              <a:rPr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...nezavisni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1" name="Google Shape;1141;p1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6</a:t>
            </a:r>
            <a:endParaRPr/>
          </a:p>
        </p:txBody>
      </p:sp>
      <p:pic>
        <p:nvPicPr>
          <p:cNvPr id="1142" name="Google Shape;1142;p117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17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1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"Naivna" pretpostavka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o nezavisnosti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:  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i="1" lang="en-GB" sz="1350"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b="1" baseline="-25000" i="1" lang="en-GB" sz="1350"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,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 ...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nezavisni s obzirom na ciljni atribut H, što pojednostavljuje izraz za verovatnoću posmatranja atributa:</a:t>
            </a: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                                                    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5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Mnogo olakšava računanje i ubrzava proces treniranja.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0" name="Google Shape;1150;p1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17|</a:t>
            </a:r>
            <a:r>
              <a:rPr baseline="30000" lang="en-GB"/>
              <a:t>7</a:t>
            </a:r>
            <a:endParaRPr/>
          </a:p>
        </p:txBody>
      </p:sp>
      <p:pic>
        <p:nvPicPr>
          <p:cNvPr id="1151" name="Google Shape;1151;p118" title="[0,0,0,&quot;https://www.codecogs.com/eqnedit.php?latex=%20P(E%20%7C%20H)%20%3D%20P(E_1%20%7C%20H)%20%5Ccdot%20P(E_2%20%7C%20H)%20%5Cldots%20%3D%20%5Cprod_i%20P(E_i%20%7C%20H)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263" y="3678566"/>
            <a:ext cx="4411475" cy="4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p118"/>
          <p:cNvSpPr txBox="1"/>
          <p:nvPr/>
        </p:nvSpPr>
        <p:spPr>
          <a:xfrm>
            <a:off x="313200" y="1498525"/>
            <a:ext cx="84726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stidljiv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povučen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neizostavno pomaže svima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ali s druge strane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nema interes u druge ljude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živi u svom svetu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Blage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uredne naravi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 Ima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potrebu da sve bude na svom mestu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i </a:t>
            </a:r>
            <a:r>
              <a:rPr b="1"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veliku strast prema detaljima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Kako da se odlučimo koji klasifikator da koristimo?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Svaki od nabrojanih metoda ima svoje prednosti i mane.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Najbolji izbor zavisi: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 svakog problema ponaosob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 veličine i prirode skupa podataka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Char char="-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željene interpretibilnosti modela.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Primer dobre prakse je probati nekoliko metoda i uporediti njihove performanse, nakon čega sledi odabir modela koji ima najbolje performanse za zadat problem.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12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Sažetak lekcije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120"/>
          <p:cNvSpPr txBox="1"/>
          <p:nvPr>
            <p:ph idx="1" type="body"/>
          </p:nvPr>
        </p:nvSpPr>
        <p:spPr>
          <a:xfrm>
            <a:off x="311700" y="1152475"/>
            <a:ext cx="88809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Kako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klasifikator koristi labelirane podatke u obuci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Uticaj podataka, i njihova podela na trening i test skup na klasifikator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Kako se meri uspešnost klasifikatora i zašto nije dovoljna samo 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Naivne Bajesove metode.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6" name="Google Shape;1166;p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19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Literatura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Predavanje o klasifikaciji (SAIS radionica 2023)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Kurs Mašinskog Učenja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CS102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Fast.ai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kurs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 Mašinskom učenju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Članak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o merama rastojanja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Deo Google kursa o Mašinskom učenju u kome je objašnjena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tačnost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preciznost…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3blue1brow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video o Bajesovoj teoremi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i </a:t>
            </a:r>
            <a:r>
              <a:rPr lang="en-GB" sz="135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medicinskom paradoksu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3" name="Google Shape;1173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853" y="2447875"/>
            <a:ext cx="1998085" cy="15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3325" y="2447875"/>
            <a:ext cx="1723550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3"/>
          <p:cNvSpPr txBox="1"/>
          <p:nvPr/>
        </p:nvSpPr>
        <p:spPr>
          <a:xfrm>
            <a:off x="27700" y="2049600"/>
            <a:ext cx="905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    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	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Polunadgledano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9</a:t>
            </a:r>
            <a:endParaRPr baseline="30000"/>
          </a:p>
        </p:txBody>
      </p:sp>
      <p:sp>
        <p:nvSpPr>
          <p:cNvPr id="147" name="Google Shape;147;p23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2930088"/>
            <a:ext cx="38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Utvrđivanje veze (fit) između dve (ili više) promenljive.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7625" y="2040050"/>
            <a:ext cx="1640200" cy="202968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4592850" y="4151200"/>
            <a:ext cx="3263400" cy="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Bonadonna et al. 1981, </a:t>
            </a:r>
            <a:r>
              <a:rPr lang="en-GB" sz="1000" u="sng">
                <a:solidFill>
                  <a:schemeClr val="hlink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4"/>
              </a:rPr>
              <a:t>Dose-Response Effect of Adjuvant Chemotherapy in Breast Cancer</a:t>
            </a:r>
            <a:endParaRPr sz="10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300" y="2019475"/>
            <a:ext cx="5659200" cy="23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2930100"/>
            <a:ext cx="322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Predikcija vremenske serije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" y="2469875"/>
            <a:ext cx="7448550" cy="140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1306450" y="3843725"/>
            <a:ext cx="10200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Linearna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026975" y="3843725"/>
            <a:ext cx="1197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Logistička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646575" y="3843725"/>
            <a:ext cx="15462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Polinomijalna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5400675" y="43114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What Is Regression in Machine Learning?</a:t>
            </a:r>
            <a:endParaRPr/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6429975" y="3843725"/>
            <a:ext cx="18663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Vremenska serija</a:t>
            </a:r>
            <a:endParaRPr sz="1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8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4" name="Google Shape;204;p29"/>
          <p:cNvGrpSpPr/>
          <p:nvPr/>
        </p:nvGrpSpPr>
        <p:grpSpPr>
          <a:xfrm>
            <a:off x="4243550" y="1310338"/>
            <a:ext cx="4512676" cy="3434263"/>
            <a:chOff x="757750" y="3085613"/>
            <a:chExt cx="4512676" cy="3434263"/>
          </a:xfrm>
        </p:grpSpPr>
        <p:pic>
          <p:nvPicPr>
            <p:cNvPr id="205" name="Google Shape;205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7750" y="3085613"/>
              <a:ext cx="4512676" cy="3384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9"/>
            <p:cNvSpPr txBox="1"/>
            <p:nvPr/>
          </p:nvSpPr>
          <p:spPr>
            <a:xfrm>
              <a:off x="757788" y="6150575"/>
              <a:ext cx="4512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/>
                <a:t>Izvor: </a:t>
              </a:r>
              <a:r>
                <a:rPr lang="en-GB" sz="1200" u="sng">
                  <a:solidFill>
                    <a:srgbClr val="0097A7"/>
                  </a:solidFill>
                  <a:latin typeface="Roboto Condensed Light"/>
                  <a:ea typeface="Roboto Condensed Light"/>
                  <a:cs typeface="Roboto Condensed Light"/>
                  <a:sym typeface="Roboto Condensed Light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A promising step forward for predicting lung cancer (blog.google)</a:t>
              </a:r>
              <a:endParaRPr sz="1200">
                <a:latin typeface="Roboto Condensed Light"/>
                <a:ea typeface="Roboto Condensed Light"/>
                <a:cs typeface="Roboto Condensed Light"/>
                <a:sym typeface="Roboto Condensed Light"/>
              </a:endParaRPr>
            </a:p>
          </p:txBody>
        </p:sp>
      </p:grp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6</a:t>
            </a:r>
            <a:endParaRPr baseline="30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836" y="1775475"/>
            <a:ext cx="2580500" cy="285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600" y="1775475"/>
            <a:ext cx="2580501" cy="27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7</a:t>
            </a:r>
            <a:endParaRPr baseline="30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8</a:t>
            </a:r>
            <a:endParaRPr baseline="30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Danas ćemo proći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6472200" cy="15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Definicija modela za regresiju, klasifikaciju i segmentaciju 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Uticaj podataka na model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Merenje učinka modela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Font typeface="Montserrat"/>
              <a:buAutoNum type="arabicPeriod"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Razumevanje učinka ML modela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" name="Google Shape;62;p14"/>
          <p:cNvGraphicFramePr/>
          <p:nvPr/>
        </p:nvGraphicFramePr>
        <p:xfrm>
          <a:off x="141288" y="296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{F2862791-84AE-4414-90AC-92FBF4993FF0}</a:tableStyleId>
              </a:tblPr>
              <a:tblGrid>
                <a:gridCol w="994525"/>
                <a:gridCol w="1073175"/>
                <a:gridCol w="1079675"/>
                <a:gridCol w="1255375"/>
                <a:gridCol w="989175"/>
                <a:gridCol w="1152475"/>
                <a:gridCol w="1085500"/>
                <a:gridCol w="9683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1 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2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3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4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5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6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7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Nedelja 8</a:t>
                      </a:r>
                      <a:endParaRPr sz="11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Uvod u predmet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Primena ML u analizi medicinske slike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Konvoluciski modeli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Procena učinka ML modela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434343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Rad na projektima</a:t>
                      </a:r>
                      <a:endParaRPr sz="1000">
                        <a:solidFill>
                          <a:srgbClr val="434343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000" y="1705493"/>
            <a:ext cx="2580500" cy="291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idx="1" type="body"/>
          </p:nvPr>
        </p:nvSpPr>
        <p:spPr>
          <a:xfrm>
            <a:off x="4318100" y="1214575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9</a:t>
            </a:r>
            <a:endParaRPr baseline="30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3"/>
          <p:cNvSpPr txBox="1"/>
          <p:nvPr>
            <p:ph idx="1" type="body"/>
          </p:nvPr>
        </p:nvSpPr>
        <p:spPr>
          <a:xfrm>
            <a:off x="4318100" y="2539563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075" y="1926708"/>
            <a:ext cx="1398250" cy="1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6" name="Google Shape;25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4"/>
          <p:cNvSpPr txBox="1"/>
          <p:nvPr>
            <p:ph idx="1" type="body"/>
          </p:nvPr>
        </p:nvSpPr>
        <p:spPr>
          <a:xfrm>
            <a:off x="4318100" y="1214575"/>
            <a:ext cx="120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Višeznačna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700" y="1785287"/>
            <a:ext cx="2580499" cy="283541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11</a:t>
            </a:r>
            <a:endParaRPr baseline="30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>
            <p:ph idx="1" type="body"/>
          </p:nvPr>
        </p:nvSpPr>
        <p:spPr>
          <a:xfrm>
            <a:off x="4318100" y="2539563"/>
            <a:ext cx="1117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Višeklasna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4318100" y="1214575"/>
            <a:ext cx="1041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Binarna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4318100" y="3864575"/>
            <a:ext cx="1200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Višeznačna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2038" y="331925"/>
            <a:ext cx="1369499" cy="151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175" y="331925"/>
            <a:ext cx="1398253" cy="15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11075" y="1926708"/>
            <a:ext cx="1398250" cy="1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1075" y="3596650"/>
            <a:ext cx="1398249" cy="15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12</a:t>
            </a:r>
            <a:endParaRPr baseline="30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50" y="1311900"/>
            <a:ext cx="1142500" cy="9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2555175" y="1651663"/>
            <a:ext cx="138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Regresija</a:t>
            </a:r>
            <a:endParaRPr sz="20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3" name="Google Shape;28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763" y="2474500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2555175" y="2969150"/>
            <a:ext cx="18021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13</a:t>
            </a:r>
            <a:endParaRPr baseline="30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150" y="1743175"/>
            <a:ext cx="3341300" cy="262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2555175" y="2969150"/>
            <a:ext cx="201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Segmentacija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14</a:t>
            </a:r>
            <a:endParaRPr baseline="30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550" y="1156025"/>
            <a:ext cx="450509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15</a:t>
            </a:r>
            <a:endParaRPr baseline="30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39"/>
          <p:cNvSpPr txBox="1"/>
          <p:nvPr>
            <p:ph idx="1" type="body"/>
          </p:nvPr>
        </p:nvSpPr>
        <p:spPr>
          <a:xfrm>
            <a:off x="2555175" y="2969150"/>
            <a:ext cx="2016900" cy="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 AI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16</a:t>
            </a:r>
            <a:endParaRPr baseline="30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Tipovi Modela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1053288" y="998625"/>
            <a:ext cx="29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Diskriminativni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5498637" y="998625"/>
            <a:ext cx="2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550" y="1536525"/>
            <a:ext cx="1692800" cy="16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122" y="1531228"/>
            <a:ext cx="1692800" cy="16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0"/>
          <p:cNvSpPr txBox="1"/>
          <p:nvPr/>
        </p:nvSpPr>
        <p:spPr>
          <a:xfrm>
            <a:off x="1195163" y="3323875"/>
            <a:ext cx="29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Klasifikacija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Predikcija…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8" name="Google Shape;318;p40"/>
          <p:cNvSpPr txBox="1"/>
          <p:nvPr/>
        </p:nvSpPr>
        <p:spPr>
          <a:xfrm>
            <a:off x="5362138" y="3323875"/>
            <a:ext cx="2973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Generisanje novih podataka na osnovu datih</a:t>
            </a:r>
            <a:endParaRPr sz="135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5593150" y="3840575"/>
            <a:ext cx="3291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Izvor: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 u="sng">
                <a:solidFill>
                  <a:srgbClr val="6EAC1C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Introduction to Generative AI</a:t>
            </a:r>
            <a:endParaRPr sz="135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17</a:t>
            </a:r>
            <a:endParaRPr baseline="30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13" y="1644900"/>
            <a:ext cx="4146275" cy="9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825" y="1591675"/>
            <a:ext cx="4102038" cy="935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7255100" y="2580725"/>
            <a:ext cx="1888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Sintetičke slike dobijene Modelom Latentne Difuzije A) Mamogram, B) X-Ray pluća, C) Retinalni OCT, D) 2D presek T1 mozga, and E) aksijalni, koronalni, and sagitalni presek 3D snimka mozga. Izvor:</a:t>
            </a:r>
            <a:r>
              <a:rPr lang="en-GB" sz="100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GB" sz="1000" u="sng">
                <a:solidFill>
                  <a:srgbClr val="0097A7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Pinaya et al. 2023. Generative AI for Medical Imaging: extending the MONAI Framework</a:t>
            </a:r>
            <a:endParaRPr sz="120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5100" y="2580725"/>
            <a:ext cx="1988958" cy="1956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9013" y="2495553"/>
            <a:ext cx="3501900" cy="2626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 txBox="1"/>
          <p:nvPr/>
        </p:nvSpPr>
        <p:spPr>
          <a:xfrm>
            <a:off x="789026" y="4761275"/>
            <a:ext cx="480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Montserrat"/>
                <a:ea typeface="Montserrat"/>
                <a:cs typeface="Montserrat"/>
                <a:sym typeface="Montserrat"/>
              </a:rPr>
              <a:t>Izvor: </a:t>
            </a:r>
            <a:r>
              <a:rPr lang="en-GB" sz="1100" u="sng">
                <a:solidFill>
                  <a:srgbClr val="0097A7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promising step forward for predicting lung cancer (blog.google)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2" name="Google Shape;332;p41"/>
          <p:cNvSpPr txBox="1"/>
          <p:nvPr/>
        </p:nvSpPr>
        <p:spPr>
          <a:xfrm>
            <a:off x="1053288" y="998625"/>
            <a:ext cx="297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Diskriminativni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1"/>
          <p:cNvSpPr txBox="1"/>
          <p:nvPr/>
        </p:nvSpPr>
        <p:spPr>
          <a:xfrm>
            <a:off x="5498637" y="998625"/>
            <a:ext cx="22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Generativni</a:t>
            </a:r>
            <a:endParaRPr i="0" sz="20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18</a:t>
            </a:r>
            <a:endParaRPr baseline="30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r>
              <a:rPr lang="en-GB"/>
              <a:t>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/>
          <p:nvPr>
            <p:ph type="title"/>
          </p:nvPr>
        </p:nvSpPr>
        <p:spPr>
          <a:xfrm>
            <a:off x="311700" y="445025"/>
            <a:ext cx="86808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Za šta koristimo ML modele: 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Primer Generativnog Modela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225" y="1600525"/>
            <a:ext cx="5907748" cy="27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/>
        </p:nvSpPr>
        <p:spPr>
          <a:xfrm>
            <a:off x="1445844" y="4450796"/>
            <a:ext cx="6412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Nasumično izabrani sintetički snimci treniranog LDM (na MIMIC-CXR bazom). Nakon 200 DDIM koraka. </a:t>
            </a:r>
            <a:r>
              <a:rPr lang="en-GB" sz="1100">
                <a:solidFill>
                  <a:srgbClr val="43434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Izvor: </a:t>
            </a:r>
            <a:r>
              <a:rPr lang="en-GB" sz="1100" u="sng">
                <a:solidFill>
                  <a:schemeClr val="accent5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Pinaya et al. 2023. Generative AI for Medical Imaging: extending the MONAI Framework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4|</a:t>
            </a:r>
            <a:r>
              <a:rPr baseline="30000" lang="en-GB"/>
              <a:t>19</a:t>
            </a:r>
            <a:endParaRPr baseline="30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Koliko verno podaci prikazuju realnost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43"/>
          <p:cNvSpPr txBox="1"/>
          <p:nvPr>
            <p:ph idx="1" type="body"/>
          </p:nvPr>
        </p:nvSpPr>
        <p:spPr>
          <a:xfrm>
            <a:off x="311700" y="1152475"/>
            <a:ext cx="85206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        Realna slika podataka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          			                                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 koje posedujemo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				Postoji “pristrasnost"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 u podacima koja se može preneti na model.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829" y="2113679"/>
            <a:ext cx="2363075" cy="23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0920" y="2026387"/>
            <a:ext cx="2363075" cy="236303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Kako podaci utiču na model?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Podela na train i te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st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Koj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i train skup bi bio najbolji izbor i zašto?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A                                                           B                                                     C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300" y="306575"/>
            <a:ext cx="2137100" cy="21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750" y="3181538"/>
            <a:ext cx="1899200" cy="18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469" y="2274582"/>
            <a:ext cx="1899200" cy="18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824" y="2952962"/>
            <a:ext cx="1899200" cy="18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6"/>
          <p:cNvSpPr txBox="1"/>
          <p:nvPr>
            <p:ph idx="4294967295" type="body"/>
          </p:nvPr>
        </p:nvSpPr>
        <p:spPr>
          <a:xfrm>
            <a:off x="539575" y="978475"/>
            <a:ext cx="80928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7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8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9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5</a:t>
            </a:r>
            <a:endParaRPr baseline="30000"/>
          </a:p>
        </p:txBody>
      </p:sp>
      <p:sp>
        <p:nvSpPr>
          <p:cNvPr id="397" name="Google Shape;397;p49"/>
          <p:cNvSpPr txBox="1"/>
          <p:nvPr/>
        </p:nvSpPr>
        <p:spPr>
          <a:xfrm>
            <a:off x="1063450" y="3046425"/>
            <a:ext cx="140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6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8" name="Google Shape;398;p49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3281025" y="2497900"/>
            <a:ext cx="2581950" cy="23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9" title="[0,0,0,&quot;https://www.codecogs.com/eqnedit.php?latex=%20d%20%3D%20%5Csqrt%7B%5Csum_i%20(x_i%20-%20y_i)%5E2%7D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775" y="3114063"/>
            <a:ext cx="2304674" cy="840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5" name="Google Shape;405;p50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6</a:t>
            </a:r>
            <a:endParaRPr baseline="30000"/>
          </a:p>
        </p:txBody>
      </p:sp>
      <p:sp>
        <p:nvSpPr>
          <p:cNvPr id="407" name="Google Shape;407;p50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8" name="Google Shape;408;p50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1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7</a:t>
            </a:r>
            <a:endParaRPr baseline="30000"/>
          </a:p>
        </p:txBody>
      </p:sp>
      <p:sp>
        <p:nvSpPr>
          <p:cNvPr id="416" name="Google Shape;416;p51"/>
          <p:cNvSpPr txBox="1"/>
          <p:nvPr/>
        </p:nvSpPr>
        <p:spPr>
          <a:xfrm>
            <a:off x="1213875" y="3046425"/>
            <a:ext cx="12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7" name="Google Shape;417;p51"/>
          <p:cNvPicPr preferRelativeResize="0"/>
          <p:nvPr/>
        </p:nvPicPr>
        <p:blipFill rotWithShape="1">
          <a:blip r:embed="rId3">
            <a:alphaModFix/>
          </a:blip>
          <a:srcRect b="0" l="0" r="0" t="11902"/>
          <a:stretch/>
        </p:blipFill>
        <p:spPr>
          <a:xfrm>
            <a:off x="3312825" y="2497900"/>
            <a:ext cx="2442473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 title="[0,0,0,&quot;https://www.codecogs.com/eqnedit.php?latex=%20d%20%3D%20%5Csum_i%7B%7Cx_i%20-%20y_i%7C%7D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850" y="3214975"/>
            <a:ext cx="203769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2</a:t>
            </a:r>
            <a:endParaRPr baseline="30000"/>
          </a:p>
        </p:txBody>
      </p:sp>
      <p:sp>
        <p:nvSpPr>
          <p:cNvPr id="76" name="Google Shape;76;p16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2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5" name="Google Shape;4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8</a:t>
            </a:r>
            <a:endParaRPr baseline="30000"/>
          </a:p>
        </p:txBody>
      </p:sp>
      <p:sp>
        <p:nvSpPr>
          <p:cNvPr id="426" name="Google Shape;426;p52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2150501" y="2504925"/>
            <a:ext cx="1290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2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5" name="Google Shape;43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9</a:t>
            </a:r>
            <a:endParaRPr baseline="30000"/>
          </a:p>
        </p:txBody>
      </p:sp>
      <p:sp>
        <p:nvSpPr>
          <p:cNvPr id="436" name="Google Shape;436;p53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karakteristike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53"/>
          <p:cNvSpPr txBox="1"/>
          <p:nvPr/>
        </p:nvSpPr>
        <p:spPr>
          <a:xfrm>
            <a:off x="1213875" y="3046425"/>
            <a:ext cx="125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r>
              <a:rPr b="1" lang="en-GB" sz="16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osinus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16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38" name="Google Shape;438;p53"/>
          <p:cNvPicPr preferRelativeResize="0"/>
          <p:nvPr/>
        </p:nvPicPr>
        <p:blipFill rotWithShape="1">
          <a:blip r:embed="rId3">
            <a:alphaModFix/>
          </a:blip>
          <a:srcRect b="0" l="0" r="2969" t="13599"/>
          <a:stretch/>
        </p:blipFill>
        <p:spPr>
          <a:xfrm>
            <a:off x="3436975" y="2457700"/>
            <a:ext cx="2270044" cy="22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3" title="[0,0,0,&quot;https://www.codecogs.com/eqnedit.php?latex=%20d%20%3D%20%5Ccos%20(%5Ctheta%20)%20%3D%20%20%20%5Cdfrac%20%7Bx%20y%7D%20%7B%5Cleft%5C%7C%20x%5Cright%5C%7C%20_%7B2%7D%5Cleft%5C%7C%20y%5Cright%5C%7C%20_%7B2%7D%7D%20%20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9725" y="3210950"/>
            <a:ext cx="267672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54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10</a:t>
            </a:r>
            <a:endParaRPr baseline="30000"/>
          </a:p>
        </p:txBody>
      </p:sp>
      <p:sp>
        <p:nvSpPr>
          <p:cNvPr id="447" name="Google Shape;447;p54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8" name="Google Shape;448;p54"/>
          <p:cNvSpPr txBox="1"/>
          <p:nvPr/>
        </p:nvSpPr>
        <p:spPr>
          <a:xfrm>
            <a:off x="2210251" y="2504925"/>
            <a:ext cx="126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54"/>
          <p:cNvSpPr txBox="1"/>
          <p:nvPr/>
        </p:nvSpPr>
        <p:spPr>
          <a:xfrm>
            <a:off x="3995047" y="2504925"/>
            <a:ext cx="12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kosinusno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54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4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4"/>
          <p:cNvPicPr preferRelativeResize="0"/>
          <p:nvPr/>
        </p:nvPicPr>
        <p:blipFill rotWithShape="1">
          <a:blip r:embed="rId5">
            <a:alphaModFix/>
          </a:blip>
          <a:srcRect b="0" l="0" r="2969" t="13599"/>
          <a:stretch/>
        </p:blipFill>
        <p:spPr>
          <a:xfrm>
            <a:off x="3900713" y="3113550"/>
            <a:ext cx="1342580" cy="13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 sličnosti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55"/>
          <p:cNvSpPr txBox="1"/>
          <p:nvPr>
            <p:ph idx="4294967295" type="body"/>
          </p:nvPr>
        </p:nvSpPr>
        <p:spPr>
          <a:xfrm>
            <a:off x="539575" y="978475"/>
            <a:ext cx="82926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Pretpostavka: Elementi iste klase bi trebalo da dele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slične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karakteristike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(obeležja).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Šta je sličnost? Jedna od često korišćenih mera sličnosti je zapravo rastojanje između obeležja.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Zavisno od vrste podataka možemo koristiti različite funkcije rastojanja: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6|</a:t>
            </a:r>
            <a:r>
              <a:rPr baseline="30000" lang="en-GB"/>
              <a:t>11</a:t>
            </a:r>
            <a:endParaRPr baseline="30000"/>
          </a:p>
        </p:txBody>
      </p:sp>
      <p:sp>
        <p:nvSpPr>
          <p:cNvPr id="460" name="Google Shape;460;p55"/>
          <p:cNvSpPr txBox="1"/>
          <p:nvPr/>
        </p:nvSpPr>
        <p:spPr>
          <a:xfrm>
            <a:off x="40815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Euklidsko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Euclidean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55"/>
          <p:cNvSpPr txBox="1"/>
          <p:nvPr/>
        </p:nvSpPr>
        <p:spPr>
          <a:xfrm>
            <a:off x="2210250" y="2504925"/>
            <a:ext cx="126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Menhetn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Mathattan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55"/>
          <p:cNvSpPr txBox="1"/>
          <p:nvPr/>
        </p:nvSpPr>
        <p:spPr>
          <a:xfrm>
            <a:off x="5668250" y="2504925"/>
            <a:ext cx="144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Čebiševljevo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Chebyshev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7573300" y="2504925"/>
            <a:ext cx="134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Minkovskog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Minkowski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5"/>
          <p:cNvSpPr txBox="1"/>
          <p:nvPr/>
        </p:nvSpPr>
        <p:spPr>
          <a:xfrm>
            <a:off x="3995047" y="2504925"/>
            <a:ext cx="1230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kosinusno </a:t>
            </a:r>
            <a:endParaRPr b="1"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cosine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55"/>
          <p:cNvPicPr preferRelativeResize="0"/>
          <p:nvPr/>
        </p:nvPicPr>
        <p:blipFill rotWithShape="1">
          <a:blip r:embed="rId3">
            <a:alphaModFix/>
          </a:blip>
          <a:srcRect b="0" l="0" r="1263" t="16317"/>
          <a:stretch/>
        </p:blipFill>
        <p:spPr>
          <a:xfrm>
            <a:off x="232725" y="3089250"/>
            <a:ext cx="1535850" cy="14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 rotWithShape="1">
          <a:blip r:embed="rId4">
            <a:alphaModFix/>
          </a:blip>
          <a:srcRect b="0" l="0" r="0" t="11902"/>
          <a:stretch/>
        </p:blipFill>
        <p:spPr>
          <a:xfrm>
            <a:off x="2031650" y="3113550"/>
            <a:ext cx="1444553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 rotWithShape="1">
          <a:blip r:embed="rId5">
            <a:alphaModFix/>
          </a:blip>
          <a:srcRect b="0" l="0" r="2969" t="13599"/>
          <a:stretch/>
        </p:blipFill>
        <p:spPr>
          <a:xfrm>
            <a:off x="3900713" y="3113550"/>
            <a:ext cx="1342580" cy="13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 rotWithShape="1">
          <a:blip r:embed="rId6">
            <a:alphaModFix/>
          </a:blip>
          <a:srcRect b="0" l="0" r="0" t="15454"/>
          <a:stretch/>
        </p:blipFill>
        <p:spPr>
          <a:xfrm>
            <a:off x="5591100" y="3139897"/>
            <a:ext cx="1535850" cy="135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5"/>
          <p:cNvPicPr preferRelativeResize="0"/>
          <p:nvPr/>
        </p:nvPicPr>
        <p:blipFill rotWithShape="1">
          <a:blip r:embed="rId7">
            <a:alphaModFix/>
          </a:blip>
          <a:srcRect b="0" l="0" r="0" t="11308"/>
          <a:stretch/>
        </p:blipFill>
        <p:spPr>
          <a:xfrm>
            <a:off x="7474750" y="3037530"/>
            <a:ext cx="1412700" cy="1390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5" name="Google Shape;475;p56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r>
              <a:rPr lang="en-GB"/>
              <a:t>|</a:t>
            </a:r>
            <a:r>
              <a:rPr baseline="30000" lang="en-GB"/>
              <a:t>1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2" name="Google Shape;482;p57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li je dobra klasifikaciona podela pod A, B ili C?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7|</a:t>
            </a:r>
            <a:r>
              <a:rPr baseline="30000" lang="en-GB"/>
              <a:t>2</a:t>
            </a:r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549" y="148700"/>
            <a:ext cx="1565225" cy="47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Klasifikacija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58"/>
          <p:cNvSpPr txBox="1"/>
          <p:nvPr>
            <p:ph idx="1" type="body"/>
          </p:nvPr>
        </p:nvSpPr>
        <p:spPr>
          <a:xfrm>
            <a:off x="311700" y="1152475"/>
            <a:ext cx="6536400" cy="3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bismo napravili dobar klasifikator, moramo da definišemo šta znači “dobar klasifikator”.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Da li je dobra klasifikaciona podela pod A, B ili C?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Koraci: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	Podeliti bazu podataka koju imamo na trening i test skup*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Odrediti metriku za merenje performansi klasifikatora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Pitanje: Da li je bitnije da savršeno naučimo trening podatke ili da model bude sposoban da generalizuje tako da može da predviđa elemente iz test skupa?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1" name="Google Shape;49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7|</a:t>
            </a:r>
            <a:r>
              <a:rPr baseline="30000" lang="en-GB"/>
              <a:t>3</a:t>
            </a:r>
            <a:endParaRPr/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549" y="148700"/>
            <a:ext cx="1565225" cy="476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8" name="Google Shape;49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5" name="Google Shape;5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3</a:t>
            </a:r>
            <a:endParaRPr baseline="30000"/>
          </a:p>
        </p:txBody>
      </p:sp>
      <p:pic>
        <p:nvPicPr>
          <p:cNvPr id="513" name="Google Shape;51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000"/>
            <a:ext cx="3151725" cy="31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3</a:t>
            </a:r>
            <a:endParaRPr baseline="30000"/>
          </a:p>
        </p:txBody>
      </p:sp>
      <p:sp>
        <p:nvSpPr>
          <p:cNvPr id="84" name="Google Shape;84;p17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6" name="Google Shape;526;p6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7" name="Google Shape;527;p6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8" name="Google Shape;528;p6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9" name="Google Shape;529;p6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7" name="Google Shape;537;p64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64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4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6</a:t>
            </a:r>
            <a:endParaRPr baseline="30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5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0" name="Google Shape;550;p65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1" name="Google Shape;551;p65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2" name="Google Shape;552;p65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7</a:t>
            </a:r>
            <a:endParaRPr baseline="30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6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6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8</a:t>
            </a:r>
            <a:endParaRPr baseline="30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67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67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8" name="Google Shape;5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9</a:t>
            </a:r>
            <a:endParaRPr baseline="30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8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8" name="Google Shape;588;p68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9" name="Google Shape;589;p68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68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1" name="Google Shape;59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1" name="Google Shape;601;p69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69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69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4" name="Google Shape;604;p69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5" name="Google Shape;6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11</a:t>
            </a:r>
            <a:endParaRPr baseline="30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70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7" name="Google Shape;617;p70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8" name="Google Shape;618;p70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9" name="Google Shape;6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12</a:t>
            </a:r>
            <a:endParaRPr baseline="30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71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71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1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71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5" name="Google Shape;63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13</a:t>
            </a:r>
            <a:endParaRPr baseline="30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485675" y="2464775"/>
            <a:ext cx="3797400" cy="18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Označeni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Labeled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Regresija, klasifikacija…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klasifikacija slika (npr. ćelija raka), filtriranje spam mejlova,...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4</a:t>
            </a:r>
            <a:endParaRPr baseline="30000"/>
          </a:p>
        </p:txBody>
      </p:sp>
      <p:sp>
        <p:nvSpPr>
          <p:cNvPr id="94" name="Google Shape;94;p18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890150" y="27640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0350" y="1275476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0350" y="3096076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72"/>
          <p:cNvSpPr txBox="1"/>
          <p:nvPr/>
        </p:nvSpPr>
        <p:spPr>
          <a:xfrm>
            <a:off x="668015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49" name="Google Shape;649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14</a:t>
            </a:r>
            <a:endParaRPr baseline="30000"/>
          </a:p>
        </p:txBody>
      </p:sp>
      <p:sp>
        <p:nvSpPr>
          <p:cNvPr id="650" name="Google Shape;650;p72"/>
          <p:cNvSpPr txBox="1"/>
          <p:nvPr/>
        </p:nvSpPr>
        <p:spPr>
          <a:xfrm>
            <a:off x="19736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2470675" y="2647950"/>
            <a:ext cx="3809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</a:t>
            </a: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0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2"/>
          <p:cNvSpPr txBox="1"/>
          <p:nvPr/>
        </p:nvSpPr>
        <p:spPr>
          <a:xfrm>
            <a:off x="1745025" y="2943675"/>
            <a:ext cx="538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</a:t>
            </a:r>
            <a:r>
              <a:rPr lang="en-GB" sz="10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 + Lažno pozitivno + Lažno negativno</a:t>
            </a:r>
            <a:endParaRPr sz="10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3" name="Google Shape;653;p72"/>
          <p:cNvSpPr txBox="1"/>
          <p:nvPr/>
        </p:nvSpPr>
        <p:spPr>
          <a:xfrm>
            <a:off x="6477700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73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4" name="Google Shape;66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3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672" name="Google Shape;672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15</a:t>
            </a:r>
            <a:endParaRPr baseline="30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8" name="Google Shape;678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16| 1</a:t>
            </a:r>
            <a:endParaRPr baseline="30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16| 2</a:t>
            </a:r>
            <a:endParaRPr baseline="30000"/>
          </a:p>
        </p:txBody>
      </p:sp>
      <p:pic>
        <p:nvPicPr>
          <p:cNvPr id="685" name="Google Shape;68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75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3</a:t>
            </a:r>
            <a:endParaRPr baseline="30000"/>
          </a:p>
        </p:txBody>
      </p:sp>
      <p:pic>
        <p:nvPicPr>
          <p:cNvPr id="693" name="Google Shape;69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6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76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2" name="Google Shape;702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4</a:t>
            </a:r>
            <a:endParaRPr baseline="30000"/>
          </a:p>
        </p:txBody>
      </p:sp>
      <p:pic>
        <p:nvPicPr>
          <p:cNvPr id="703" name="Google Shape;70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7"/>
          <p:cNvSpPr txBox="1"/>
          <p:nvPr/>
        </p:nvSpPr>
        <p:spPr>
          <a:xfrm>
            <a:off x="3752600" y="4270825"/>
            <a:ext cx="175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96.88%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77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77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 - Nebalansirane klase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16</a:t>
            </a:r>
            <a:r>
              <a:rPr baseline="30000" lang="en-GB"/>
              <a:t>| 5</a:t>
            </a:r>
            <a:endParaRPr baseline="30000"/>
          </a:p>
        </p:txBody>
      </p:sp>
      <p:pic>
        <p:nvPicPr>
          <p:cNvPr id="714" name="Google Shape;71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50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8273" y="1296000"/>
            <a:ext cx="3151725" cy="31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8"/>
          <p:cNvSpPr txBox="1"/>
          <p:nvPr/>
        </p:nvSpPr>
        <p:spPr>
          <a:xfrm>
            <a:off x="3752600" y="4270825"/>
            <a:ext cx="1756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 = 96.88%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78"/>
          <p:cNvSpPr txBox="1"/>
          <p:nvPr/>
        </p:nvSpPr>
        <p:spPr>
          <a:xfrm>
            <a:off x="2876700" y="1296000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Realni podaci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8" name="Google Shape;718;p78"/>
          <p:cNvSpPr txBox="1"/>
          <p:nvPr/>
        </p:nvSpPr>
        <p:spPr>
          <a:xfrm>
            <a:off x="7089925" y="1296000"/>
            <a:ext cx="183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Predikcija modela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78"/>
          <p:cNvSpPr txBox="1"/>
          <p:nvPr/>
        </p:nvSpPr>
        <p:spPr>
          <a:xfrm>
            <a:off x="2991350" y="4619950"/>
            <a:ext cx="3278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Pogođeni elementi plave klase 0%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5" name="Google Shape;72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3201" y="13371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3201" y="3078077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17</a:t>
            </a:r>
            <a:endParaRPr baseline="30000"/>
          </a:p>
        </p:txBody>
      </p:sp>
      <p:sp>
        <p:nvSpPr>
          <p:cNvPr id="728" name="Google Shape;728;p79"/>
          <p:cNvSpPr txBox="1"/>
          <p:nvPr/>
        </p:nvSpPr>
        <p:spPr>
          <a:xfrm>
            <a:off x="669300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29" name="Google Shape;729;p79"/>
          <p:cNvSpPr txBox="1"/>
          <p:nvPr/>
        </p:nvSpPr>
        <p:spPr>
          <a:xfrm>
            <a:off x="736475" y="2764025"/>
            <a:ext cx="152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     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79"/>
          <p:cNvSpPr txBox="1"/>
          <p:nvPr/>
        </p:nvSpPr>
        <p:spPr>
          <a:xfrm>
            <a:off x="19736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       </a:t>
            </a:r>
            <a:r>
              <a:rPr lang="en-GB" sz="1350">
                <a:solidFill>
                  <a:schemeClr val="dk2"/>
                </a:solidFill>
              </a:rPr>
              <a:t>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31" name="Google Shape;731;p79"/>
          <p:cNvSpPr txBox="1"/>
          <p:nvPr/>
        </p:nvSpPr>
        <p:spPr>
          <a:xfrm>
            <a:off x="3537475" y="2647950"/>
            <a:ext cx="162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2" name="Google Shape;732;p79"/>
          <p:cNvSpPr txBox="1"/>
          <p:nvPr/>
        </p:nvSpPr>
        <p:spPr>
          <a:xfrm>
            <a:off x="2735625" y="2943675"/>
            <a:ext cx="2986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Lažno pozitivno 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3" name="Google Shape;733;p79"/>
          <p:cNvSpPr txBox="1"/>
          <p:nvPr/>
        </p:nvSpPr>
        <p:spPr>
          <a:xfrm>
            <a:off x="6367425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0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0" name="Google Shape;740;p80"/>
          <p:cNvSpPr txBox="1"/>
          <p:nvPr/>
        </p:nvSpPr>
        <p:spPr>
          <a:xfrm>
            <a:off x="7476650" y="1884188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80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80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3" name="Google Shape;743;p80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4" name="Google Shape;744;p80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5" name="Google Shape;7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80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55" name="Google Shape;755;p80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56" name="Google Shape;75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18</a:t>
            </a:r>
            <a:endParaRPr baseline="30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2" name="Google Shape;76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3726" y="1338176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5550" y="3093975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19</a:t>
            </a:r>
            <a:endParaRPr baseline="30000"/>
          </a:p>
        </p:txBody>
      </p:sp>
      <p:sp>
        <p:nvSpPr>
          <p:cNvPr id="765" name="Google Shape;765;p81"/>
          <p:cNvSpPr txBox="1"/>
          <p:nvPr/>
        </p:nvSpPr>
        <p:spPr>
          <a:xfrm>
            <a:off x="6603950" y="2701575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66" name="Google Shape;766;p81"/>
          <p:cNvSpPr txBox="1"/>
          <p:nvPr/>
        </p:nvSpPr>
        <p:spPr>
          <a:xfrm>
            <a:off x="736475" y="2764025"/>
            <a:ext cx="1528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      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7" name="Google Shape;767;p81"/>
          <p:cNvSpPr txBox="1"/>
          <p:nvPr/>
        </p:nvSpPr>
        <p:spPr>
          <a:xfrm>
            <a:off x="1668825" y="2701575"/>
            <a:ext cx="470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       ________________________________________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68" name="Google Shape;768;p81"/>
          <p:cNvSpPr txBox="1"/>
          <p:nvPr/>
        </p:nvSpPr>
        <p:spPr>
          <a:xfrm>
            <a:off x="3232675" y="2647950"/>
            <a:ext cx="1624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9" name="Google Shape;769;p81"/>
          <p:cNvSpPr txBox="1"/>
          <p:nvPr/>
        </p:nvSpPr>
        <p:spPr>
          <a:xfrm>
            <a:off x="2430825" y="2943675"/>
            <a:ext cx="312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 + Lažno negativno</a:t>
            </a:r>
            <a:endParaRPr sz="12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0" name="Google Shape;770;p81"/>
          <p:cNvSpPr txBox="1"/>
          <p:nvPr/>
        </p:nvSpPr>
        <p:spPr>
          <a:xfrm>
            <a:off x="6155325" y="2764025"/>
            <a:ext cx="312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= 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27700" y="2049600"/>
            <a:ext cx="90549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			      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5</a:t>
            </a:r>
            <a:endParaRPr baseline="30000"/>
          </a:p>
        </p:txBody>
      </p:sp>
      <p:sp>
        <p:nvSpPr>
          <p:cNvPr id="104" name="Google Shape;104;p19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6" name="Google Shape;776;p82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7" name="Google Shape;777;p82"/>
          <p:cNvSpPr txBox="1"/>
          <p:nvPr/>
        </p:nvSpPr>
        <p:spPr>
          <a:xfrm>
            <a:off x="7476650" y="1884188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8" name="Google Shape;778;p82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2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0" name="Google Shape;780;p82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2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82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3" name="Google Shape;78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000" y="3328275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2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5" name="Google Shape;795;p82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6" name="Google Shape;796;p82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797" name="Google Shape;797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20</a:t>
            </a:r>
            <a:endParaRPr baseline="30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3" name="Google Shape;803;p83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Tačnost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4" name="Google Shape;804;p83"/>
          <p:cNvSpPr txBox="1"/>
          <p:nvPr/>
        </p:nvSpPr>
        <p:spPr>
          <a:xfrm>
            <a:off x="7476650" y="188420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Preciznost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83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83"/>
          <p:cNvSpPr txBox="1"/>
          <p:nvPr/>
        </p:nvSpPr>
        <p:spPr>
          <a:xfrm>
            <a:off x="7437050" y="4124050"/>
            <a:ext cx="1486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Mera lažno pozitivnih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7" name="Google Shape;807;p83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83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pozitivno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83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Lažno negativno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3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Istinski negativno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1" name="Google Shape;81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8000" y="3332075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3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3" name="Google Shape;823;p83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4" name="Google Shape;824;p83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25" name="Google Shape;825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21</a:t>
            </a:r>
            <a:endParaRPr baseline="30000"/>
          </a:p>
        </p:txBody>
      </p:sp>
      <p:pic>
        <p:nvPicPr>
          <p:cNvPr id="826" name="Google Shape;826;p83" title="unnamed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19150" y="4435975"/>
            <a:ext cx="579600" cy="5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9146" y="3878850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83"/>
          <p:cNvSpPr txBox="1"/>
          <p:nvPr/>
        </p:nvSpPr>
        <p:spPr>
          <a:xfrm>
            <a:off x="6301500" y="414715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" name="Google Shape;833;p84" title="unn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150" y="4435975"/>
            <a:ext cx="579600" cy="57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5" name="Google Shape;835;p84"/>
          <p:cNvSpPr txBox="1"/>
          <p:nvPr/>
        </p:nvSpPr>
        <p:spPr>
          <a:xfrm>
            <a:off x="7521900" y="62532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84"/>
          <p:cNvSpPr txBox="1"/>
          <p:nvPr/>
        </p:nvSpPr>
        <p:spPr>
          <a:xfrm>
            <a:off x="7476650" y="1884200"/>
            <a:ext cx="1360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7" name="Google Shape;837;p84"/>
          <p:cNvSpPr txBox="1"/>
          <p:nvPr/>
        </p:nvSpPr>
        <p:spPr>
          <a:xfrm>
            <a:off x="7468800" y="308076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84"/>
          <p:cNvSpPr txBox="1"/>
          <p:nvPr/>
        </p:nvSpPr>
        <p:spPr>
          <a:xfrm>
            <a:off x="7437050" y="4124050"/>
            <a:ext cx="14862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84"/>
          <p:cNvSpPr txBox="1"/>
          <p:nvPr/>
        </p:nvSpPr>
        <p:spPr>
          <a:xfrm>
            <a:off x="4348100" y="1460775"/>
            <a:ext cx="1695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True positive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84"/>
          <p:cNvSpPr txBox="1"/>
          <p:nvPr/>
        </p:nvSpPr>
        <p:spPr>
          <a:xfrm>
            <a:off x="4348100" y="2433413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positive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1" name="Google Shape;841;p84"/>
          <p:cNvSpPr txBox="1"/>
          <p:nvPr/>
        </p:nvSpPr>
        <p:spPr>
          <a:xfrm>
            <a:off x="4348100" y="3406075"/>
            <a:ext cx="1751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False negative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84"/>
          <p:cNvSpPr txBox="1"/>
          <p:nvPr/>
        </p:nvSpPr>
        <p:spPr>
          <a:xfrm>
            <a:off x="4348100" y="4378725"/>
            <a:ext cx="17514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True negative</a:t>
            </a:r>
            <a:endParaRPr sz="1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3" name="Google Shape;84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525" y="312457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25" y="1246325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6525" y="4124049"/>
            <a:ext cx="891575" cy="891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6525" y="2125100"/>
            <a:ext cx="891575" cy="89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3151725" cy="31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1700" y="3015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11700" y="88117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1700" y="1601450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5350" y="2787075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11699" y="2185887"/>
            <a:ext cx="579600" cy="5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78000" y="3332075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4"/>
          <p:cNvSpPr txBox="1"/>
          <p:nvPr/>
        </p:nvSpPr>
        <p:spPr>
          <a:xfrm>
            <a:off x="6301500" y="5628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5" name="Google Shape;855;p84"/>
          <p:cNvSpPr txBox="1"/>
          <p:nvPr/>
        </p:nvSpPr>
        <p:spPr>
          <a:xfrm>
            <a:off x="6301500" y="1853038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6" name="Google Shape;856;p84"/>
          <p:cNvSpPr txBox="1"/>
          <p:nvPr/>
        </p:nvSpPr>
        <p:spPr>
          <a:xfrm>
            <a:off x="6301500" y="3015675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57" name="Google Shape;857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22</a:t>
            </a:r>
            <a:endParaRPr baseline="30000"/>
          </a:p>
        </p:txBody>
      </p:sp>
      <p:pic>
        <p:nvPicPr>
          <p:cNvPr id="858" name="Google Shape;858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9146" y="3878850"/>
            <a:ext cx="579600" cy="5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84"/>
          <p:cNvSpPr txBox="1"/>
          <p:nvPr/>
        </p:nvSpPr>
        <p:spPr>
          <a:xfrm>
            <a:off x="6301500" y="4147150"/>
            <a:ext cx="1167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23</a:t>
            </a:r>
            <a:endParaRPr baseline="30000"/>
          </a:p>
        </p:txBody>
      </p:sp>
      <p:sp>
        <p:nvSpPr>
          <p:cNvPr id="865" name="Google Shape;865;p85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6" name="Google Shape;86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85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69" name="Google Shape;869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24</a:t>
            </a:r>
            <a:endParaRPr baseline="30000"/>
          </a:p>
        </p:txBody>
      </p:sp>
      <p:sp>
        <p:nvSpPr>
          <p:cNvPr id="875" name="Google Shape;875;p86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76" name="Google Shape;8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86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79" name="Google Shape;87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0" name="Google Shape;880;p86"/>
          <p:cNvSpPr txBox="1"/>
          <p:nvPr/>
        </p:nvSpPr>
        <p:spPr>
          <a:xfrm>
            <a:off x="5094050" y="2651250"/>
            <a:ext cx="2322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poznato?</a:t>
            </a:r>
            <a:endParaRPr sz="2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25</a:t>
            </a:r>
            <a:endParaRPr baseline="30000"/>
          </a:p>
        </p:txBody>
      </p:sp>
      <p:sp>
        <p:nvSpPr>
          <p:cNvPr id="886" name="Google Shape;886;p87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 / Odziv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7" name="Google Shape;88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87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890" name="Google Shape;89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26</a:t>
            </a:r>
            <a:endParaRPr baseline="30000"/>
          </a:p>
        </p:txBody>
      </p:sp>
      <p:pic>
        <p:nvPicPr>
          <p:cNvPr id="897" name="Google Shape;89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48" y="3120598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8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Senzitivnost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9" name="Google Shape;899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8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02" name="Google Shape;90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88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04" name="Google Shape;904;p88"/>
          <p:cNvSpPr txBox="1"/>
          <p:nvPr/>
        </p:nvSpPr>
        <p:spPr>
          <a:xfrm>
            <a:off x="6868850" y="27787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Specifičnost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27</a:t>
            </a:r>
            <a:endParaRPr baseline="30000"/>
          </a:p>
        </p:txBody>
      </p:sp>
      <p:pic>
        <p:nvPicPr>
          <p:cNvPr id="912" name="Google Shape;9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948" y="3120598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89"/>
          <p:cNvSpPr txBox="1"/>
          <p:nvPr/>
        </p:nvSpPr>
        <p:spPr>
          <a:xfrm>
            <a:off x="2562000" y="2778700"/>
            <a:ext cx="22551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Sensitivity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4" name="Google Shape;914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89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17" name="Google Shape;917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89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19" name="Google Shape;919;p89"/>
          <p:cNvSpPr txBox="1"/>
          <p:nvPr/>
        </p:nvSpPr>
        <p:spPr>
          <a:xfrm>
            <a:off x="6868850" y="27787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Specificity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0" name="Google Shape;920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0"/>
          <p:cNvSpPr txBox="1"/>
          <p:nvPr/>
        </p:nvSpPr>
        <p:spPr>
          <a:xfrm>
            <a:off x="2562000" y="2778700"/>
            <a:ext cx="22551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Sensitivity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TPR (True Positive Rate)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6" name="Google Shape;92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1" y="1364801"/>
            <a:ext cx="1744400" cy="17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875" y="3120600"/>
            <a:ext cx="1744400" cy="1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0"/>
          <p:cNvSpPr txBox="1"/>
          <p:nvPr/>
        </p:nvSpPr>
        <p:spPr>
          <a:xfrm>
            <a:off x="508275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pic>
        <p:nvPicPr>
          <p:cNvPr id="929" name="Google Shape;929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188" y="1128171"/>
            <a:ext cx="1744400" cy="1744303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0"/>
          <p:cNvSpPr txBox="1"/>
          <p:nvPr/>
        </p:nvSpPr>
        <p:spPr>
          <a:xfrm>
            <a:off x="4706400" y="2728200"/>
            <a:ext cx="24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</a:rPr>
              <a:t>_____________________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931" name="Google Shape;931;p90"/>
          <p:cNvSpPr txBox="1"/>
          <p:nvPr/>
        </p:nvSpPr>
        <p:spPr>
          <a:xfrm>
            <a:off x="6868850" y="2778700"/>
            <a:ext cx="2440800" cy="6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Specificity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FPR </a:t>
            </a: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(False Positive Rate)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2" name="Google Shape;93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Performanse klasifikacije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8|</a:t>
            </a:r>
            <a:r>
              <a:rPr baseline="30000" lang="en-GB"/>
              <a:t>28</a:t>
            </a:r>
            <a:endParaRPr baseline="30000"/>
          </a:p>
        </p:txBody>
      </p:sp>
      <p:pic>
        <p:nvPicPr>
          <p:cNvPr id="934" name="Google Shape;93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9156" y="3207950"/>
            <a:ext cx="1335300" cy="13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(Receiver operating characteristic)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0" name="Google Shape;940;p91"/>
          <p:cNvSpPr txBox="1"/>
          <p:nvPr/>
        </p:nvSpPr>
        <p:spPr>
          <a:xfrm>
            <a:off x="5206100" y="4309213"/>
            <a:ext cx="360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Machine Learning Glossary  |  Google for Developers</a:t>
            </a:r>
            <a:endParaRPr/>
          </a:p>
        </p:txBody>
      </p:sp>
      <p:pic>
        <p:nvPicPr>
          <p:cNvPr id="941" name="Google Shape;94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12" y="1287600"/>
            <a:ext cx="7313374" cy="16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4900" y="2443475"/>
            <a:ext cx="2142997" cy="19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603" y="2407675"/>
            <a:ext cx="1998085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predikcije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6</a:t>
            </a:r>
            <a:endParaRPr baseline="30000"/>
          </a:p>
        </p:txBody>
      </p:sp>
      <p:sp>
        <p:nvSpPr>
          <p:cNvPr id="113" name="Google Shape;113;p20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485675" y="2464775"/>
            <a:ext cx="3797400" cy="17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2000"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Podaci: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Neoznačeni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latin typeface="Montserrat"/>
                <a:ea typeface="Montserrat"/>
                <a:cs typeface="Montserrat"/>
                <a:sym typeface="Montserrat"/>
              </a:rPr>
              <a:t>Unlabeled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Svrha: 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Smanjenje dimenzionalnosti,                     grupisanje, izdvajanje obeležja</a:t>
            </a: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Primer korišnjenja: preporuka reklama, detekcija anomalija (uklanjanje šuma)...	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49" name="Google Shape;9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00" y="1385000"/>
            <a:ext cx="7032425" cy="153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2125" y="2190750"/>
            <a:ext cx="2369100" cy="219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- AUC (Area Under the Curve)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7" name="Google Shape;957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700" y="946800"/>
            <a:ext cx="508801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3"/>
          <p:cNvSpPr txBox="1"/>
          <p:nvPr/>
        </p:nvSpPr>
        <p:spPr>
          <a:xfrm>
            <a:off x="5261700" y="4390400"/>
            <a:ext cx="38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https://developers.google.com/machine-learning/crash-course/classification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9" name="Google Shape;959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- AUC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5" name="Google Shape;96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738" y="1143525"/>
            <a:ext cx="4200525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94"/>
          <p:cNvSpPr txBox="1"/>
          <p:nvPr/>
        </p:nvSpPr>
        <p:spPr>
          <a:xfrm>
            <a:off x="5261700" y="4390400"/>
            <a:ext cx="388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https://developers.google.com/machine-learning/crash-course/classification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7" name="Google Shape;967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4</a:t>
            </a:r>
            <a:endParaRPr baseline="30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 (Precision-Recall) kriva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3" name="Google Shape;97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513" y="1017725"/>
            <a:ext cx="3820976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9|</a:t>
            </a:r>
            <a:r>
              <a:rPr baseline="30000" lang="en-GB"/>
              <a:t>5</a:t>
            </a:r>
            <a:endParaRPr baseline="30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9" name="Google Shape;97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250" y="1066800"/>
            <a:ext cx="37433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3634600"/>
            <a:ext cx="347662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5525" y="1986125"/>
            <a:ext cx="41814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regresiju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3" name="Google Shape;98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 baseline="30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498225"/>
            <a:ext cx="6096000" cy="26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0" name="Google Shape;99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1</a:t>
            </a:r>
            <a:endParaRPr baseline="30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6" name="Google Shape;99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75" y="1187850"/>
            <a:ext cx="664845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2</a:t>
            </a:r>
            <a:endParaRPr baseline="300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modela za segmentaciju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03" name="Google Shape;100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500" y="1596500"/>
            <a:ext cx="4727250" cy="195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11|</a:t>
            </a:r>
            <a:r>
              <a:rPr baseline="30000" lang="en-GB"/>
              <a:t>3</a:t>
            </a:r>
            <a:endParaRPr baseline="30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Merenje greške generativnih modela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0" name="Google Shape;1010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sp>
        <p:nvSpPr>
          <p:cNvPr id="1011" name="Google Shape;1011;p100"/>
          <p:cNvSpPr txBox="1"/>
          <p:nvPr/>
        </p:nvSpPr>
        <p:spPr>
          <a:xfrm>
            <a:off x="550250" y="1297725"/>
            <a:ext cx="4915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FID (Fréchet Inception Distance)</a:t>
            </a:r>
            <a:endParaRPr sz="135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12" name="Google Shape;101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44975"/>
            <a:ext cx="5595518" cy="31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Preciznost i prediktivnost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8" name="Google Shape;1018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Scenario: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50-godišnja žena, bez simptoma, rutinski mamografski pregled. Rezultat je pozitivan. Žena, uznemirena, želi da zna da li to znači da zasigurno ima rak i koje su joj šanse.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Informacije koje imamo: 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Prevalenca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1%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Senzitivnost skrininga: 90%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Specificnost skrininga: 91</a:t>
            </a: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Ako je osoba dijagnostifikovana pozitivno na mamografski skrining, koja je verovatnoća da ima rak dojke?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8/10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ct val="100000"/>
              <a:buFont typeface="Montserrat"/>
              <a:buAutoNum type="alphaUcParenR"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1/100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9" name="Google Shape;1019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68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“All models are wrong, but some are useful.” G. Box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0" y="2447875"/>
            <a:ext cx="1583686" cy="14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853" y="2447875"/>
            <a:ext cx="1998085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401750" y="1516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Suština mašinskog učenja je da koristi podatke da izgradi model koji će vršiti predikcije.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27700" y="2049600"/>
            <a:ext cx="9054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 			       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Nenadgledano</a:t>
            </a: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   				    </a:t>
            </a:r>
            <a:endParaRPr b="1"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3|</a:t>
            </a:r>
            <a:r>
              <a:rPr baseline="30000" lang="en-GB"/>
              <a:t>7</a:t>
            </a:r>
            <a:endParaRPr baseline="30000"/>
          </a:p>
        </p:txBody>
      </p:sp>
      <p:sp>
        <p:nvSpPr>
          <p:cNvPr id="125" name="Google Shape;125;p21"/>
          <p:cNvSpPr txBox="1"/>
          <p:nvPr/>
        </p:nvSpPr>
        <p:spPr>
          <a:xfrm>
            <a:off x="401750" y="1135500"/>
            <a:ext cx="79263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Mašinsko učenje daje računarima sposobnost da </a:t>
            </a:r>
            <a:r>
              <a:rPr b="1" lang="en-GB" sz="135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uče bez eksplicitnog programiranja.*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5" name="Google Shape;1025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r>
              <a:rPr lang="en-GB"/>
              <a:t>|</a:t>
            </a:r>
            <a:r>
              <a:rPr baseline="30000" lang="en-GB"/>
              <a:t>1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Bajesova teorema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2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8" name="Google Shape;1038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9" name="Google Shape;1039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3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5" name="Google Shape;1045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4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2" name="Google Shape;1052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3" name="Google Shape;1053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5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9" name="Google Shape;1059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bibliotekar ili poljoprivrednik?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0" name="Google Shape;1060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6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6" name="Google Shape;106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hipotezu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na osnovu nekog </a:t>
            </a: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događaja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ili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7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Osnova</a:t>
            </a:r>
            <a:r>
              <a:rPr b="1" lang="en-GB" sz="1350">
                <a:latin typeface="Montserrat"/>
                <a:ea typeface="Montserrat"/>
                <a:cs typeface="Montserrat"/>
                <a:sym typeface="Montserrat"/>
              </a:rPr>
              <a:t>: Bajesova teorema.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Jedan od ključnih principa u matematici.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Želimo da proverimo hipotezu, na osnovu nekog događaja.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Iskaz: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13A6EE"/>
                </a:solidFill>
                <a:latin typeface="Montserrat"/>
                <a:ea typeface="Montserrat"/>
                <a:cs typeface="Montserrat"/>
                <a:sym typeface="Montserrat"/>
              </a:rPr>
              <a:t>	Stevan je vrlo stidljiv i povučen, neizostavno pomaže svima, ali s druge strane nema interes u druge ljude i živi u svom svetu. Blage i uredne naravi. Ima potrebu da sve bude na svom mestu, i veliku strast prema detaljima.</a:t>
            </a:r>
            <a:endParaRPr sz="1350">
              <a:solidFill>
                <a:srgbClr val="13A6E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Pitanje: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	Da li verovatnije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ili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4" name="Google Shape;1074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14|</a:t>
            </a:r>
            <a:r>
              <a:rPr baseline="30000" lang="en-GB"/>
              <a:t>8</a:t>
            </a:r>
            <a:endParaRPr/>
          </a:p>
        </p:txBody>
      </p:sp>
      <p:sp>
        <p:nvSpPr>
          <p:cNvPr id="1075" name="Google Shape;1075;p109"/>
          <p:cNvSpPr txBox="1"/>
          <p:nvPr/>
        </p:nvSpPr>
        <p:spPr>
          <a:xfrm>
            <a:off x="3986100" y="4093825"/>
            <a:ext cx="117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500">
                <a:solidFill>
                  <a:schemeClr val="dk1"/>
                </a:solidFill>
              </a:rPr>
              <a:t>P(</a:t>
            </a:r>
            <a:r>
              <a:rPr i="1" lang="en-GB" sz="2500">
                <a:solidFill>
                  <a:srgbClr val="EEC720"/>
                </a:solidFill>
              </a:rPr>
              <a:t>H</a:t>
            </a:r>
            <a:r>
              <a:rPr i="1" lang="en-GB" sz="2500">
                <a:solidFill>
                  <a:schemeClr val="dk1"/>
                </a:solidFill>
              </a:rPr>
              <a:t>|</a:t>
            </a:r>
            <a:r>
              <a:rPr i="1" lang="en-GB" sz="2500">
                <a:solidFill>
                  <a:srgbClr val="13A6EE"/>
                </a:solidFill>
              </a:rPr>
              <a:t>E</a:t>
            </a:r>
            <a:r>
              <a:rPr i="1" lang="en-GB" sz="2500">
                <a:solidFill>
                  <a:schemeClr val="dk1"/>
                </a:solidFill>
              </a:rPr>
              <a:t>)</a:t>
            </a:r>
            <a:endParaRPr i="1" sz="25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1" name="Google Shape;1081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Pretpostavka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Neka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40%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 svih bibliotekara može odgovarati u većoj ili manjoj meri opisanom iskazu, dok se za tek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 svih poljoprivrednika može reći isto.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Kaneman i Tverski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serija eksperimenata 1960ih: 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90%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ispitanika je reklo da je v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eća verovatnoća 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 je Steva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bibliotekar.</a:t>
            </a:r>
            <a:endParaRPr sz="1350">
              <a:solidFill>
                <a:srgbClr val="EEC7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10%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reklo da je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Većina ispitanika nije uzela u obzir: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	(u to vreme)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puta više poljoprivrednika u Americi (danas i do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60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). 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Naivni Bajesov algoritam</a:t>
            </a:r>
            <a:endParaRPr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8" name="Google Shape;1088;p111"/>
          <p:cNvSpPr txBox="1"/>
          <p:nvPr>
            <p:ph idx="1" type="body"/>
          </p:nvPr>
        </p:nvSpPr>
        <p:spPr>
          <a:xfrm>
            <a:off x="311700" y="1152475"/>
            <a:ext cx="8520600" cy="29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Što je značilo da je verovatnoća da je Stevan </a:t>
            </a:r>
            <a:r>
              <a:rPr lang="en-GB" sz="1350">
                <a:solidFill>
                  <a:srgbClr val="EEC720"/>
                </a:solidFill>
                <a:latin typeface="Montserrat"/>
                <a:ea typeface="Montserrat"/>
                <a:cs typeface="Montserrat"/>
                <a:sym typeface="Montserrat"/>
              </a:rPr>
              <a:t>poljoprivrednik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83.33%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Kaneman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Kahneman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je za ovo i ostala istraživanja dobio 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Nobelovu nagradu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iz ekonomije 2002. (</a:t>
            </a:r>
            <a:r>
              <a:rPr b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Tverski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i="1"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Tversky</a:t>
            </a: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je preminuo 1996., i nagrada se ne dodeljuje posthumno).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 Srbiji ima 628 hiljada poljoprivrednih gazdinstava, naspram 2700 biblioteka.*</a:t>
            </a:r>
            <a:endParaRPr sz="135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p = 20 * b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0.4 * b / (0.4 * b + 0.1 * p) = 0.4 * b / (0.4 * b + 2 * b) = 0.167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latin typeface="Montserrat"/>
                <a:ea typeface="Montserrat"/>
                <a:cs typeface="Montserrat"/>
                <a:sym typeface="Montserrat"/>
              </a:rPr>
              <a:t>0.1 * p / (0.4 * b + 0.1 * p) = 0.1 * p / (0.02 * p + 0.1 * p) = 0.833</a:t>
            </a:r>
            <a:endParaRPr sz="135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9" name="Google Shape;1089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  <p:pic>
        <p:nvPicPr>
          <p:cNvPr id="1090" name="Google Shape;109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7475" y="2828725"/>
            <a:ext cx="3340475" cy="18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